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retendard Regular"/>
      <p:regular r:id="rId20"/>
    </p:embeddedFont>
    <p:embeddedFont>
      <p:font typeface="Pretendard SemiBold"/>
      <p:bold r:id="rId21"/>
    </p:embeddedFont>
    <p:embeddedFont>
      <p:font typeface="Sprat Medium"/>
      <p:bold r:id="rId22"/>
    </p:embeddedFont>
    <p:embeddedFont>
      <p:font typeface="Pretendard Light"/>
      <p:regular r:id="rId23"/>
    </p:embeddedFont>
    <p:embeddedFont>
      <p:font typeface="Pretendard Black"/>
      <p:bold r:id="rId24"/>
    </p:embeddedFont>
    <p:embeddedFont>
      <p:font typeface="Pretendard Bold"/>
      <p:bold r:id="rId25"/>
    </p:embeddedFont>
    <p:embeddedFont>
      <p:font typeface="Pretendard Medium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26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22.png" Type="http://schemas.openxmlformats.org/officeDocument/2006/relationships/image"/><Relationship Id="rId6" Target="../media/image34.png" Type="http://schemas.openxmlformats.org/officeDocument/2006/relationships/image"/><Relationship Id="rId7" Target="../media/image33.png" Type="http://schemas.openxmlformats.org/officeDocument/2006/relationships/image"/><Relationship Id="rId8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7962900"/>
            <a:ext cx="16954500" cy="166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698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17500" y="8610600"/>
            <a:ext cx="3810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407900" y="8788400"/>
            <a:ext cx="3683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72500" y="8648700"/>
            <a:ext cx="406400" cy="30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62900" y="8788400"/>
            <a:ext cx="3683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29200" y="8585200"/>
            <a:ext cx="317500" cy="43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21000"/>
          </a:blip>
          <a:stretch>
            <a:fillRect/>
          </a:stretch>
        </p:blipFill>
        <p:spPr>
          <a:xfrm rot="0">
            <a:off x="16992600" y="7010400"/>
            <a:ext cx="254000" cy="25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0">
            <a:off x="16535400" y="7010400"/>
            <a:ext cx="2540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078200" y="7010400"/>
            <a:ext cx="254000" cy="254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550900" y="8585200"/>
            <a:ext cx="3467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www.kimmiri-site.co.kr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18600" y="8585200"/>
            <a:ext cx="31242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kimmiri@miridih.com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35600" y="8585200"/>
            <a:ext cx="2349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010.0000.0000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5400" y="8470900"/>
            <a:ext cx="3200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SemiBold"/>
              </a:rPr>
              <a:t>Kim, mi-ri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3600" y="2628900"/>
            <a:ext cx="16573500" cy="316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500" b="false" i="false" u="none" strike="noStrike" spc="-2300">
                <a:solidFill>
                  <a:srgbClr val="000000"/>
                </a:solidFill>
                <a:latin typeface="Pretendard SemiBold"/>
              </a:rPr>
              <a:t>P</a:t>
            </a:r>
            <a:r>
              <a:rPr lang="en-US" sz="17500" b="false" i="true" u="none" strike="noStrike" spc="2300">
                <a:solidFill>
                  <a:srgbClr val="000000"/>
                </a:solidFill>
                <a:latin typeface="Sprat Medium"/>
              </a:rPr>
              <a:t>O</a:t>
            </a:r>
            <a:r>
              <a:rPr lang="en-US" sz="17500" b="false" i="false" u="none" strike="noStrike">
                <a:solidFill>
                  <a:srgbClr val="000000"/>
                </a:solidFill>
                <a:latin typeface="Pretendard SemiBold"/>
              </a:rPr>
              <a:t>RT</a:t>
            </a:r>
            <a:r>
              <a:rPr lang="en-US" sz="17500" b="false" i="false" u="none" strike="noStrike">
                <a:solidFill>
                  <a:srgbClr val="000000"/>
                </a:solidFill>
                <a:latin typeface="Pretendard SemiBold"/>
              </a:rPr>
              <a:t>F</a:t>
            </a:r>
            <a:r>
              <a:rPr lang="en-US" sz="17500" b="false" i="false" u="none" strike="noStrike">
                <a:solidFill>
                  <a:srgbClr val="000000"/>
                </a:solidFill>
                <a:latin typeface="Pretendard SemiBold"/>
              </a:rPr>
              <a:t>O</a:t>
            </a:r>
            <a:r>
              <a:rPr lang="en-US" sz="17500" b="false" i="false" u="none" strike="noStrike">
                <a:solidFill>
                  <a:srgbClr val="000000"/>
                </a:solidFill>
                <a:latin typeface="Pretendard SemiBold"/>
              </a:rPr>
              <a:t>LI</a:t>
            </a:r>
            <a:r>
              <a:rPr lang="en-US" sz="17500" b="false" i="false" u="none" strike="noStrike">
                <a:solidFill>
                  <a:srgbClr val="000000"/>
                </a:solidFill>
                <a:latin typeface="Pretendard SemiBold"/>
              </a:rPr>
              <a:t>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68500" y="5372100"/>
            <a:ext cx="143510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2C993F">
                    <a:alpha val="70196"/>
                  </a:srgbClr>
                </a:solidFill>
                <a:ea typeface="Pretendard SemiBold"/>
              </a:rPr>
              <a:t>이곳에</a:t>
            </a:r>
            <a:r>
              <a:rPr lang="en-US" sz="3000" b="false" i="false" u="none" strike="noStrike">
                <a:solidFill>
                  <a:srgbClr val="2C993F">
                    <a:alpha val="70196"/>
                  </a:srgbClr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2C993F">
                    <a:alpha val="70196"/>
                  </a:srgbClr>
                </a:solidFill>
                <a:ea typeface="Pretendard SemiBold"/>
              </a:rPr>
              <a:t>한줄</a:t>
            </a:r>
            <a:r>
              <a:rPr lang="en-US" sz="3000" b="false" i="false" u="none" strike="noStrike">
                <a:solidFill>
                  <a:srgbClr val="2C993F">
                    <a:alpha val="70196"/>
                  </a:srgbClr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2C993F">
                    <a:alpha val="70196"/>
                  </a:srgbClr>
                </a:solidFill>
                <a:ea typeface="Pretendard SemiBold"/>
              </a:rPr>
              <a:t>소개를</a:t>
            </a:r>
            <a:r>
              <a:rPr lang="en-US" sz="3000" b="false" i="false" u="none" strike="noStrike">
                <a:solidFill>
                  <a:srgbClr val="2C993F">
                    <a:alpha val="70196"/>
                  </a:srgbClr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2C993F">
                    <a:alpha val="70196"/>
                  </a:srgbClr>
                </a:solidFill>
                <a:ea typeface="Pretendard SemiBold"/>
              </a:rPr>
              <a:t>입력해주세요</a:t>
            </a:r>
            <a:r>
              <a:rPr lang="en-US" sz="3000" b="false" i="false" u="none" strike="noStrike">
                <a:solidFill>
                  <a:srgbClr val="2C993F">
                    <a:alpha val="70196"/>
                  </a:srgbClr>
                </a:solidFill>
                <a:latin typeface="Pretendard SemiBold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3300" y="914400"/>
            <a:ext cx="31623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400" b="false" i="false" u="none" strike="noStrike" spc="100">
                <a:solidFill>
                  <a:srgbClr val="2C993F">
                    <a:alpha val="70196"/>
                  </a:srgbClr>
                </a:solidFill>
                <a:latin typeface="Pretendard SemiBold"/>
              </a:rPr>
              <a:t>2080 - 2090</a:t>
            </a:r>
          </a:p>
          <a:p>
            <a:pPr algn="l" lvl="0">
              <a:lnSpc>
                <a:spcPct val="107899"/>
              </a:lnSpc>
            </a:pPr>
            <a:r>
              <a:rPr lang="en-US" sz="1800" b="false" i="false" u="none" strike="noStrike" spc="200">
                <a:solidFill>
                  <a:srgbClr val="2C993F">
                    <a:alpha val="70196"/>
                  </a:srgbClr>
                </a:solidFill>
                <a:latin typeface="Pretendard Light"/>
              </a:rPr>
              <a:t>PRODUCT MANAGER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311400"/>
            <a:ext cx="16954500" cy="731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2387600"/>
            <a:ext cx="5003800" cy="716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65300" y="7505700"/>
            <a:ext cx="2311400" cy="142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39600" y="7505700"/>
            <a:ext cx="2311400" cy="142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00800" y="7099300"/>
            <a:ext cx="104775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465300" y="5257800"/>
            <a:ext cx="2311400" cy="142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39600" y="5257800"/>
            <a:ext cx="2311400" cy="142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00800" y="4838700"/>
            <a:ext cx="104775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65300" y="3009900"/>
            <a:ext cx="2311400" cy="1422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39600" y="3009900"/>
            <a:ext cx="2311400" cy="1422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515100" y="82423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우측에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추가해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본인이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15100" y="7556500"/>
            <a:ext cx="3441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3.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비교</a:t>
            </a: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대상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15100" y="59817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우측에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추가해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본인이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15100" y="5308600"/>
            <a:ext cx="3441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2.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문제</a:t>
            </a: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 or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기회</a:t>
            </a: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상황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15100" y="37338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우측에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추가해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본인이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15100" y="3048000"/>
            <a:ext cx="3441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1.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고객</a:t>
            </a: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니즈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7800" y="8509000"/>
            <a:ext cx="1473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기여도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en-US" sz="2000" b="false" i="false" u="none" strike="noStrike" spc="-100">
                <a:solidFill>
                  <a:srgbClr val="2C993F"/>
                </a:solidFill>
                <a:latin typeface="Pretendard Light"/>
              </a:rPr>
              <a:t>l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80%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7800" y="7962900"/>
            <a:ext cx="3429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 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en-US" sz="2000" b="false" i="false" u="none" strike="noStrike" spc="-100">
                <a:solidFill>
                  <a:srgbClr val="2C993F"/>
                </a:solidFill>
                <a:latin typeface="Pretendard Light"/>
              </a:rPr>
              <a:t>l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2080.00.00 - 00.00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7800" y="3111500"/>
            <a:ext cx="36830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업무를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수행하며</a:t>
            </a:r>
          </a:p>
          <a:p>
            <a:pPr algn="l" lvl="0">
              <a:lnSpc>
                <a:spcPct val="11205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얻은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개선점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55700" y="952500"/>
            <a:ext cx="3187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Medium"/>
              </a:rPr>
              <a:t>KIM MIRI</a:t>
            </a:r>
          </a:p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Light"/>
              </a:rPr>
              <a:t>/ EXPERIENCE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4600" y="876300"/>
            <a:ext cx="350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100">
                <a:solidFill>
                  <a:srgbClr val="FFFFFF"/>
                </a:solidFill>
                <a:ea typeface="Pretendard SemiBold"/>
              </a:rPr>
              <a:t>경험</a:t>
            </a:r>
            <a:r>
              <a:rPr lang="en-US" sz="4800" b="false" i="false" u="none" strike="noStrike" spc="100">
                <a:solidFill>
                  <a:srgbClr val="FFFFFF"/>
                </a:solidFill>
                <a:latin typeface="Pretendard SemiBold"/>
              </a:rPr>
              <a:t> 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311400"/>
            <a:ext cx="16954500" cy="731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2387600"/>
            <a:ext cx="7340600" cy="716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66300" y="7708900"/>
            <a:ext cx="965200" cy="1054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0" y="7099300"/>
            <a:ext cx="77851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40900" y="5486400"/>
            <a:ext cx="1003300" cy="97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91600" y="4838700"/>
            <a:ext cx="78486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15500" y="3225800"/>
            <a:ext cx="1054100" cy="97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5168900"/>
            <a:ext cx="6197600" cy="3810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531600" y="82423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좌측에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추가해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본인이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31600" y="7556500"/>
            <a:ext cx="4203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3.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의사소통</a:t>
            </a: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협상</a:t>
            </a: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액션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31600" y="59817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좌측에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추가해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본인이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31600" y="5308600"/>
            <a:ext cx="4127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2.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생산성</a:t>
            </a: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증가</a:t>
            </a: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액션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31600" y="37338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좌측에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추가해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본인이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31600" y="3048000"/>
            <a:ext cx="3441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1.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문제해결</a:t>
            </a:r>
            <a:r>
              <a:rPr lang="en-US" sz="2800" b="false" i="false" u="none" strike="noStrike">
                <a:solidFill>
                  <a:srgbClr val="2C993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2C993F"/>
                </a:solidFill>
                <a:ea typeface="Pretendard Bold"/>
              </a:rPr>
              <a:t>액션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1300" y="3086100"/>
            <a:ext cx="48514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요약하여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써주세요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경험에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KPI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간략하게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풀어주세요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55700" y="952500"/>
            <a:ext cx="3187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Medium"/>
              </a:rPr>
              <a:t>KIM MIRI</a:t>
            </a:r>
          </a:p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Light"/>
              </a:rPr>
              <a:t>/ PERFORMANCE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4600" y="876300"/>
            <a:ext cx="350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100">
                <a:solidFill>
                  <a:srgbClr val="FFFFFF"/>
                </a:solidFill>
                <a:ea typeface="Pretendard SemiBold"/>
              </a:rPr>
              <a:t>결과물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311400"/>
            <a:ext cx="16954500" cy="731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0" y="5969000"/>
            <a:ext cx="4432300" cy="303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05500" y="5969000"/>
            <a:ext cx="6489700" cy="303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5969000"/>
            <a:ext cx="4432300" cy="303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67500" y="3860800"/>
            <a:ext cx="9474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87400" y="3492500"/>
            <a:ext cx="3340100" cy="73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40900" y="3492500"/>
            <a:ext cx="3340100" cy="736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07100" y="3492500"/>
            <a:ext cx="3340100" cy="736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614400" y="4533900"/>
            <a:ext cx="31369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작업물을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81100" y="3644900"/>
            <a:ext cx="252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대상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85900" y="3048000"/>
            <a:ext cx="1930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Competitor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67900" y="4521200"/>
            <a:ext cx="31369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작업물을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47300" y="3644900"/>
            <a:ext cx="252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or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기회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52100" y="3048000"/>
            <a:ext cx="1930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Company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21400" y="4533900"/>
            <a:ext cx="31242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작업물을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00800" y="3644900"/>
            <a:ext cx="252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고객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니즈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05600" y="3048000"/>
            <a:ext cx="1930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Customer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3200" y="4864100"/>
            <a:ext cx="1473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기여도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en-US" sz="2000" b="false" i="false" u="none" strike="noStrike" spc="-100">
                <a:solidFill>
                  <a:srgbClr val="2C993F"/>
                </a:solidFill>
                <a:latin typeface="Pretendard Light"/>
              </a:rPr>
              <a:t>l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80%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3200" y="4470400"/>
            <a:ext cx="3429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 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en-US" sz="2000" b="false" i="false" u="none" strike="noStrike" spc="-100">
                <a:solidFill>
                  <a:srgbClr val="2C993F"/>
                </a:solidFill>
                <a:latin typeface="Pretendard Light"/>
              </a:rPr>
              <a:t>l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2080.00.00 - 00.00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73200" y="3009900"/>
            <a:ext cx="4127500" cy="1257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가장</a:t>
            </a:r>
          </a:p>
          <a:p>
            <a:pPr algn="l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의미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있었던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협업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55700" y="952500"/>
            <a:ext cx="3187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Medium"/>
              </a:rPr>
              <a:t>KIM MIRI</a:t>
            </a:r>
          </a:p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Light"/>
              </a:rPr>
              <a:t>/ EXPERIENCE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4600" y="876300"/>
            <a:ext cx="350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100">
                <a:solidFill>
                  <a:srgbClr val="FFFFFF"/>
                </a:solidFill>
                <a:ea typeface="Pretendard SemiBold"/>
              </a:rPr>
              <a:t>경험</a:t>
            </a:r>
            <a:r>
              <a:rPr lang="en-US" sz="4800" b="false" i="false" u="none" strike="noStrike" spc="100">
                <a:solidFill>
                  <a:srgbClr val="FFFFFF"/>
                </a:solidFill>
                <a:latin typeface="Pretendard SemiBold"/>
              </a:rPr>
              <a:t> 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311400"/>
            <a:ext cx="16954500" cy="731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2387600"/>
            <a:ext cx="4648200" cy="716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39800" y="7569200"/>
            <a:ext cx="29718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07600" y="7569200"/>
            <a:ext cx="29718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75400" y="7569200"/>
            <a:ext cx="29718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59700" y="4737100"/>
            <a:ext cx="74803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41400" y="3365500"/>
            <a:ext cx="2768600" cy="276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09200" y="3365500"/>
            <a:ext cx="2768600" cy="276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77000" y="3365500"/>
            <a:ext cx="2768600" cy="2768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601700" y="7912100"/>
            <a:ext cx="31496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작업물을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39800" y="6616700"/>
            <a:ext cx="29845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의사소통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협상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</a:p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Promotion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9500" y="7912100"/>
            <a:ext cx="31369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작업물을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07600" y="6616700"/>
            <a:ext cx="29845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생산성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증가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</a:p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37300" y="7912100"/>
            <a:ext cx="31242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작업물을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현장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375400" y="6616700"/>
            <a:ext cx="29845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문제해결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</a:p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Product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3500" y="7581900"/>
            <a:ext cx="35179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요약해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경험에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보여주는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KPI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간략하게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풀어주세요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3500" y="3111500"/>
            <a:ext cx="3124200" cy="198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이곳에</a:t>
            </a:r>
          </a:p>
          <a:p>
            <a:pPr algn="l" lvl="0">
              <a:lnSpc>
                <a:spcPct val="11205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핵심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내용을</a:t>
            </a:r>
          </a:p>
          <a:p>
            <a:pPr algn="l" lvl="0">
              <a:lnSpc>
                <a:spcPct val="11205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써주세요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98600" y="9677400"/>
            <a:ext cx="3429000" cy="254000"/>
          </a:xfrm>
          <a:prstGeom prst="rect">
            <a:avLst/>
          </a:prstGeom>
          <a:effectLst>
            <a:outerShdw dir="2700000" dist="8890" blurRad="41487">
              <a:srgbClr val="000000">
                <a:alpha val="30000"/>
              </a:srgbClr>
            </a:outerShdw>
          </a:effectLst>
        </p:spPr>
        <p:txBody>
          <a:bodyPr anchor="t" rtlCol="false" lIns="0" tIns="0" rIns="0" bIns="0"/>
          <a:lstStyle/>
          <a:p>
            <a:pPr algn="r" lvl="0">
              <a:lnSpc>
                <a:spcPct val="120350"/>
              </a:lnSpc>
            </a:pP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*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페이지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내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인물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사진은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 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샘플이미지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입니다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55700" y="952500"/>
            <a:ext cx="3187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Medium"/>
              </a:rPr>
              <a:t>KIM MIRI</a:t>
            </a:r>
          </a:p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Light"/>
              </a:rPr>
              <a:t>/ PERFORMANCE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4600" y="876300"/>
            <a:ext cx="350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100">
                <a:solidFill>
                  <a:srgbClr val="FFFFFF"/>
                </a:solidFill>
                <a:ea typeface="Pretendard SemiBold"/>
              </a:rPr>
              <a:t>결과물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7962900"/>
            <a:ext cx="16954500" cy="166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698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407900" y="8788400"/>
            <a:ext cx="3683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2900" y="8788400"/>
            <a:ext cx="3683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17500" y="8610600"/>
            <a:ext cx="3810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72500" y="8648700"/>
            <a:ext cx="406400" cy="30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29200" y="8585200"/>
            <a:ext cx="317500" cy="43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21000"/>
          </a:blip>
          <a:stretch>
            <a:fillRect/>
          </a:stretch>
        </p:blipFill>
        <p:spPr>
          <a:xfrm rot="0">
            <a:off x="16992600" y="7010400"/>
            <a:ext cx="254000" cy="25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0">
            <a:off x="16535400" y="7010400"/>
            <a:ext cx="254000" cy="25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078200" y="7010400"/>
            <a:ext cx="254000" cy="254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550900" y="8585200"/>
            <a:ext cx="3467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www.kimmiri-site.co.kr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18600" y="8585200"/>
            <a:ext cx="31242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kimmiri@miridih.com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35600" y="8585200"/>
            <a:ext cx="23495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010.0000.0000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5400" y="8483600"/>
            <a:ext cx="25400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SemiBold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3600" y="2628900"/>
            <a:ext cx="16573500" cy="312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500" b="false" i="false" u="none" strike="noStrike">
                <a:solidFill>
                  <a:srgbClr val="000000"/>
                </a:solidFill>
                <a:latin typeface="Pretendard SemiBold"/>
              </a:rPr>
              <a:t>THANK </a:t>
            </a:r>
            <a:r>
              <a:rPr lang="en-US" sz="17500" b="false" i="false" u="none" strike="noStrike" spc="-4200">
                <a:solidFill>
                  <a:srgbClr val="000000"/>
                </a:solidFill>
                <a:latin typeface="Pretendard SemiBold"/>
              </a:rPr>
              <a:t>Y</a:t>
            </a:r>
            <a:r>
              <a:rPr lang="en-US" sz="17500" b="false" i="true" u="none" strike="noStrike" spc="2300">
                <a:solidFill>
                  <a:srgbClr val="000000"/>
                </a:solidFill>
                <a:latin typeface="Sprat Medium"/>
              </a:rPr>
              <a:t>O</a:t>
            </a:r>
            <a:r>
              <a:rPr lang="en-US" sz="17500" b="false" i="false" u="none" strike="noStrike">
                <a:solidFill>
                  <a:srgbClr val="000000"/>
                </a:solidFill>
                <a:latin typeface="Pretendard SemiBold"/>
              </a:rPr>
              <a:t>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68500" y="5372100"/>
            <a:ext cx="143510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2C993F">
                    <a:alpha val="70196"/>
                  </a:srgbClr>
                </a:solidFill>
                <a:ea typeface="Pretendard SemiBold"/>
              </a:rPr>
              <a:t>검토해</a:t>
            </a:r>
            <a:r>
              <a:rPr lang="en-US" sz="3000" b="false" i="false" u="none" strike="noStrike">
                <a:solidFill>
                  <a:srgbClr val="2C993F">
                    <a:alpha val="70196"/>
                  </a:srgbClr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2C993F">
                    <a:alpha val="70196"/>
                  </a:srgbClr>
                </a:solidFill>
                <a:ea typeface="Pretendard SemiBold"/>
              </a:rPr>
              <a:t>주셔서</a:t>
            </a:r>
            <a:r>
              <a:rPr lang="en-US" sz="3000" b="false" i="false" u="none" strike="noStrike">
                <a:solidFill>
                  <a:srgbClr val="2C993F">
                    <a:alpha val="70196"/>
                  </a:srgbClr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2C993F">
                    <a:alpha val="70196"/>
                  </a:srgbClr>
                </a:solidFill>
                <a:ea typeface="Pretendard SemiBold"/>
              </a:rPr>
              <a:t>감사합니다</a:t>
            </a:r>
            <a:r>
              <a:rPr lang="en-US" sz="3000" b="false" i="false" u="none" strike="noStrike">
                <a:solidFill>
                  <a:srgbClr val="2C993F">
                    <a:alpha val="70196"/>
                  </a:srgbClr>
                </a:solidFill>
                <a:latin typeface="Pretendard SemiBold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3300" y="927100"/>
            <a:ext cx="3187700" cy="86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200" b="false" i="false" u="none" strike="noStrike" spc="100">
                <a:solidFill>
                  <a:srgbClr val="2C993F">
                    <a:alpha val="70196"/>
                  </a:srgbClr>
                </a:solidFill>
                <a:latin typeface="Pretendard SemiBold"/>
              </a:rPr>
              <a:t>KIM MIRI</a:t>
            </a:r>
          </a:p>
          <a:p>
            <a:pPr algn="l" lvl="0">
              <a:lnSpc>
                <a:spcPct val="107899"/>
              </a:lnSpc>
            </a:pPr>
            <a:r>
              <a:rPr lang="en-US" sz="1800" b="false" i="false" u="none" strike="noStrike" spc="200">
                <a:solidFill>
                  <a:srgbClr val="2C993F">
                    <a:alpha val="70196"/>
                  </a:srgbClr>
                </a:solidFill>
                <a:latin typeface="Pretendard Light"/>
              </a:rPr>
              <a:t>PRODUCT MANAGER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311400"/>
            <a:ext cx="16954500" cy="731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09600" y="6908800"/>
            <a:ext cx="31877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43900" y="7886700"/>
            <a:ext cx="10795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13800" y="8343900"/>
            <a:ext cx="152400" cy="15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13800" y="7810500"/>
            <a:ext cx="152400" cy="152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13800" y="7289800"/>
            <a:ext cx="152400" cy="15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11900" y="6908800"/>
            <a:ext cx="58039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22300" y="3746500"/>
            <a:ext cx="31877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43900" y="4711700"/>
            <a:ext cx="10795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13800" y="5168900"/>
            <a:ext cx="152400" cy="152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13800" y="4635500"/>
            <a:ext cx="152400" cy="152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13800" y="4114800"/>
            <a:ext cx="152400" cy="152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11900" y="3746500"/>
            <a:ext cx="58039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2387600"/>
            <a:ext cx="4508500" cy="5245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49300" y="6870700"/>
            <a:ext cx="4508500" cy="2692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322300" y="8242300"/>
            <a:ext cx="3048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Black"/>
              </a:rPr>
              <a:t>·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광고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기획전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입상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22300" y="7721600"/>
            <a:ext cx="2921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Black"/>
              </a:rPr>
              <a:t>·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교내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SNS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기획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공모전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대상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22300" y="7200900"/>
            <a:ext cx="3086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Black"/>
              </a:rPr>
              <a:t>·</a:t>
            </a:r>
            <a:r>
              <a:rPr lang="en-US" sz="2000" b="false" i="false" u="none" strike="noStrike">
                <a:solidFill>
                  <a:srgbClr val="2C993F"/>
                </a:solidFill>
                <a:latin typeface="Pretendard Black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대학생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PR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우승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22300" y="6362700"/>
            <a:ext cx="2298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수상경력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69400" y="8255000"/>
            <a:ext cx="2959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경력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69400" y="7721600"/>
            <a:ext cx="28956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기획팀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근무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69400" y="7200900"/>
            <a:ext cx="3048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기획팀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인턴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337300" y="8255000"/>
            <a:ext cx="2311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2080.01 -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37300" y="7721600"/>
            <a:ext cx="2311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2080.03 - 2080.12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337300" y="7200900"/>
            <a:ext cx="2311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2080.01 - 2080.06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11900" y="6362700"/>
            <a:ext cx="2298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경력사항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322300" y="5067300"/>
            <a:ext cx="2717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Black"/>
              </a:rPr>
              <a:t>·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온라인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분석사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22300" y="4546600"/>
            <a:ext cx="2921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Black"/>
              </a:rPr>
              <a:t>·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공인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외국어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(900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22300" y="4025900"/>
            <a:ext cx="28956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Black"/>
              </a:rPr>
              <a:t>·</a:t>
            </a:r>
            <a:r>
              <a:rPr lang="en-US" sz="2000" b="false" i="false" u="none" strike="noStrike">
                <a:solidFill>
                  <a:srgbClr val="2C993F"/>
                </a:solidFill>
                <a:latin typeface="Pretendard Black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광고기획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급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22300" y="3187700"/>
            <a:ext cx="2298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자격사항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69400" y="5067300"/>
            <a:ext cx="29591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학력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69400" y="4546600"/>
            <a:ext cx="28956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대학교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경영학과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졸업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169400" y="4025900"/>
            <a:ext cx="3048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외국어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고등학교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졸업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37300" y="5080000"/>
            <a:ext cx="2311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2080.03 - 2080.02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337300" y="4546600"/>
            <a:ext cx="2311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2080.03 - 2080.02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337300" y="4025900"/>
            <a:ext cx="2311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2080.03 - 2080.02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11900" y="3187700"/>
            <a:ext cx="2298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학력사항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98600" y="8712200"/>
            <a:ext cx="27559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SemiBold"/>
              </a:rPr>
              <a:t>E.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kimmiri@miridih.com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98600" y="8255000"/>
            <a:ext cx="2400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SemiBold"/>
              </a:rPr>
              <a:t>T.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010-0000-0000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933700" y="7480300"/>
            <a:ext cx="1536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Regular"/>
              </a:rPr>
              <a:t>2080.00.00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98600" y="7327900"/>
            <a:ext cx="13208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Pretendard SemiBold"/>
              </a:rPr>
              <a:t>김미리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1200" y="9677400"/>
            <a:ext cx="3429000" cy="254000"/>
          </a:xfrm>
          <a:prstGeom prst="rect">
            <a:avLst/>
          </a:prstGeom>
          <a:effectLst>
            <a:outerShdw dir="2700000" dist="8890" blurRad="41487">
              <a:srgbClr val="000000">
                <a:alpha val="3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*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페이지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내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인물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사진은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 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샘플이미지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입니다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566900" y="952500"/>
            <a:ext cx="2489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Medium"/>
              </a:rPr>
              <a:t>KIM MIRI</a:t>
            </a:r>
          </a:p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Light"/>
              </a:rPr>
              <a:t>/ PROFILE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44600" y="876300"/>
            <a:ext cx="350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100">
                <a:solidFill>
                  <a:srgbClr val="FFFFFF"/>
                </a:solidFill>
                <a:ea typeface="Pretendard SemiBold"/>
              </a:rPr>
              <a:t>이력사항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660400"/>
            <a:ext cx="16954500" cy="897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56700" y="7886700"/>
            <a:ext cx="1714500" cy="72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56700" y="6337300"/>
            <a:ext cx="1714500" cy="72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56700" y="4800600"/>
            <a:ext cx="1714500" cy="72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56700" y="3251200"/>
            <a:ext cx="1714500" cy="723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56700" y="1701800"/>
            <a:ext cx="1714500" cy="723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201400" y="8369300"/>
            <a:ext cx="52959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프로젝트에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대해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소개해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주세요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01400" y="7810500"/>
            <a:ext cx="52832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SemiBold"/>
              </a:rPr>
              <a:t>프로젝트명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34500" y="8001000"/>
            <a:ext cx="1384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경험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01400" y="6832600"/>
            <a:ext cx="52578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프로젝트에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대해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소개해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주세요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01400" y="6261100"/>
            <a:ext cx="52832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SemiBold"/>
              </a:rPr>
              <a:t>프로젝트명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34500" y="6451600"/>
            <a:ext cx="1384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경험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01400" y="5283200"/>
            <a:ext cx="56134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프로젝트에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대해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소개해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주세요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01400" y="4724400"/>
            <a:ext cx="52832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SemiBold"/>
              </a:rPr>
              <a:t>프로젝트명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34500" y="4914900"/>
            <a:ext cx="1384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경험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01400" y="3733800"/>
            <a:ext cx="46863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프로젝트에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대해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소개해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주세요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01400" y="3175000"/>
            <a:ext cx="52832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SemiBold"/>
              </a:rPr>
              <a:t>프로젝트명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34500" y="3365500"/>
            <a:ext cx="1384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경험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01400" y="2197100"/>
            <a:ext cx="46863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프로젝트에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대해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간단히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소개해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Light"/>
              </a:rPr>
              <a:t>주세요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01400" y="1625600"/>
            <a:ext cx="52832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SemiBold"/>
              </a:rPr>
              <a:t>프로젝트명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34500" y="1816100"/>
            <a:ext cx="1384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경험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24000" y="7061200"/>
            <a:ext cx="5829300" cy="209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1800" b="false" i="false" u="none" strike="noStrike" spc="200">
                <a:solidFill>
                  <a:srgbClr val="FFFFFF"/>
                </a:solidFill>
                <a:latin typeface="Pretendard SemiBold"/>
              </a:rPr>
              <a:t>INDEX.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0200" y="1498600"/>
            <a:ext cx="3187700" cy="86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200" b="false" i="false" u="none" strike="noStrike" spc="100">
                <a:solidFill>
                  <a:srgbClr val="FFFFFF">
                    <a:alpha val="70196"/>
                  </a:srgbClr>
                </a:solidFill>
                <a:latin typeface="Pretendard SemiBold"/>
              </a:rPr>
              <a:t>KIM MIRI</a:t>
            </a:r>
          </a:p>
          <a:p>
            <a:pPr algn="l" lvl="0">
              <a:lnSpc>
                <a:spcPct val="107899"/>
              </a:lnSpc>
            </a:pPr>
            <a:r>
              <a:rPr lang="en-US" sz="1800" b="false" i="false" u="none" strike="noStrike" spc="200">
                <a:solidFill>
                  <a:srgbClr val="FFFFFF">
                    <a:alpha val="70196"/>
                  </a:srgbClr>
                </a:solidFill>
                <a:latin typeface="Pretendard Light"/>
              </a:rPr>
              <a:t>PORTFOLIO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311400"/>
            <a:ext cx="16954500" cy="731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90400" y="4279900"/>
            <a:ext cx="4660900" cy="287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07200" y="4279900"/>
            <a:ext cx="4660900" cy="287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4000" y="4279900"/>
            <a:ext cx="4660900" cy="2870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090400" y="8026400"/>
            <a:ext cx="47117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위에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이미지들을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넣으면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41200" y="7429500"/>
            <a:ext cx="3060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대상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Competitor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07200" y="8026400"/>
            <a:ext cx="47117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위에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이미지들을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넣으면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58000" y="7429500"/>
            <a:ext cx="4648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or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기회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Company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4000" y="8026400"/>
            <a:ext cx="44323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위에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이미지들을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넣으면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4800" y="7429500"/>
            <a:ext cx="3060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고객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니즈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Customer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78100" y="3175000"/>
            <a:ext cx="1473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기여도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en-US" sz="2000" b="false" i="false" u="none" strike="noStrike" spc="-100">
                <a:solidFill>
                  <a:srgbClr val="2C993F"/>
                </a:solidFill>
                <a:latin typeface="Pretendard Light"/>
              </a:rPr>
              <a:t>l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80%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50700" y="3175000"/>
            <a:ext cx="3073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en-US" sz="2000" b="false" i="false" u="none" strike="noStrike" spc="-100">
                <a:solidFill>
                  <a:srgbClr val="2C993F"/>
                </a:solidFill>
                <a:latin typeface="Pretendard Light"/>
              </a:rPr>
              <a:t>l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2080.00.00 - 00.00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4000" y="3022600"/>
            <a:ext cx="89027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업무상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만난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문제와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그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해결책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55700" y="952500"/>
            <a:ext cx="3187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Medium"/>
              </a:rPr>
              <a:t>KIM MIRI</a:t>
            </a:r>
          </a:p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Light"/>
              </a:rPr>
              <a:t>/ EXPERIENCE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4600" y="876300"/>
            <a:ext cx="350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100">
                <a:solidFill>
                  <a:srgbClr val="FFFFFF"/>
                </a:solidFill>
                <a:ea typeface="Pretendard SemiBold"/>
              </a:rPr>
              <a:t>경험</a:t>
            </a:r>
            <a:r>
              <a:rPr lang="en-US" sz="4800" b="false" i="false" u="none" strike="noStrike" spc="100">
                <a:solidFill>
                  <a:srgbClr val="FFFFFF"/>
                </a:solidFill>
                <a:latin typeface="Pretendard SemiBold"/>
              </a:rPr>
              <a:t> 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311400"/>
            <a:ext cx="16954500" cy="731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7747000"/>
            <a:ext cx="16802100" cy="180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77700" y="4864100"/>
            <a:ext cx="4660900" cy="207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94500" y="4864100"/>
            <a:ext cx="4660900" cy="207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" y="4876800"/>
            <a:ext cx="4660900" cy="207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711700" y="8255000"/>
            <a:ext cx="8864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요약하여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써주세요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경험에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KPI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간략하게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풀어주세요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77700" y="3835400"/>
            <a:ext cx="44323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아래에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이미지들을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넣으면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28500" y="3225800"/>
            <a:ext cx="4140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의사소통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협상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Promotion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94500" y="3835400"/>
            <a:ext cx="44323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아래에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이미지들을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넣으면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45300" y="3225800"/>
            <a:ext cx="3632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생산성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증가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4000" y="3835400"/>
            <a:ext cx="44323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아래에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이미지들을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넣으면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4800" y="3225800"/>
            <a:ext cx="3632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문제해결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  </a:t>
            </a: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Product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55700" y="952500"/>
            <a:ext cx="3187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Medium"/>
              </a:rPr>
              <a:t>KIM MIRI</a:t>
            </a:r>
          </a:p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Light"/>
              </a:rPr>
              <a:t>/ PERFORMANCE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4600" y="876300"/>
            <a:ext cx="350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100">
                <a:solidFill>
                  <a:srgbClr val="FFFFFF"/>
                </a:solidFill>
                <a:ea typeface="Pretendard SemiBold"/>
              </a:rPr>
              <a:t>결과물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311400"/>
            <a:ext cx="16954500" cy="731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2387600"/>
            <a:ext cx="16802100" cy="140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99300" y="6667500"/>
            <a:ext cx="46736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79100" y="4584700"/>
            <a:ext cx="5956300" cy="394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572000" y="78105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도표를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넣어주셔도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4500" y="7759700"/>
            <a:ext cx="3441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대상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Competitor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72000" y="63500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도표를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넣어주셔도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4500" y="6299200"/>
            <a:ext cx="3441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or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기회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Company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72000" y="48895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도표를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넣어주셔도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4500" y="4838700"/>
            <a:ext cx="3441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고객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니즈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Customer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78100" y="2933700"/>
            <a:ext cx="1473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기여도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en-US" sz="2000" b="false" i="false" u="none" strike="noStrike" spc="-100">
                <a:solidFill>
                  <a:srgbClr val="2C993F"/>
                </a:solidFill>
                <a:latin typeface="Pretendard Light"/>
              </a:rPr>
              <a:t>l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80%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50700" y="2933700"/>
            <a:ext cx="3073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en-US" sz="2000" b="false" i="false" u="none" strike="noStrike" spc="-100">
                <a:solidFill>
                  <a:srgbClr val="2C993F"/>
                </a:solidFill>
                <a:latin typeface="Pretendard Light"/>
              </a:rPr>
              <a:t>l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2080.00.00 - 00.00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4000" y="2781300"/>
            <a:ext cx="89027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업무의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핵심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성과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55700" y="952500"/>
            <a:ext cx="3187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Medium"/>
              </a:rPr>
              <a:t>KIM MIRI</a:t>
            </a:r>
          </a:p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Light"/>
              </a:rPr>
              <a:t>/ EXPERIENCE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4600" y="876300"/>
            <a:ext cx="350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100">
                <a:solidFill>
                  <a:srgbClr val="FFFFFF"/>
                </a:solidFill>
                <a:ea typeface="Pretendard SemiBold"/>
              </a:rPr>
              <a:t>경험</a:t>
            </a:r>
            <a:r>
              <a:rPr lang="en-US" sz="4800" b="false" i="false" u="none" strike="noStrike" spc="100">
                <a:solidFill>
                  <a:srgbClr val="FFFFFF"/>
                </a:solidFill>
                <a:latin typeface="Pretendard SemiBold"/>
              </a:rPr>
              <a:t> 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311400"/>
            <a:ext cx="16954500" cy="731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2387600"/>
            <a:ext cx="7721600" cy="716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94800" y="7264400"/>
            <a:ext cx="7620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4000" y="4140200"/>
            <a:ext cx="6172200" cy="4622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525000" y="7988300"/>
            <a:ext cx="67691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요약하여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써주세요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경험에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KPI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간략하게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풀어주세요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11100" y="5791200"/>
            <a:ext cx="39116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도표를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넣어주셔도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5000" y="5740400"/>
            <a:ext cx="3441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의사소통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협상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Promotion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11100" y="4521200"/>
            <a:ext cx="39116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도표를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넣어주셔도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25000" y="4470400"/>
            <a:ext cx="3441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생산성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증가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11100" y="3251200"/>
            <a:ext cx="39116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도표를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넣어주셔도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좋습니다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25000" y="3200400"/>
            <a:ext cx="3441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문제해결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Product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81200" y="3200400"/>
            <a:ext cx="52451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소제목을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써주세요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55700" y="952500"/>
            <a:ext cx="3187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Medium"/>
              </a:rPr>
              <a:t>KIM MIRI</a:t>
            </a:r>
          </a:p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Light"/>
              </a:rPr>
              <a:t>/ PERFORMANCE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4600" y="876300"/>
            <a:ext cx="350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100">
                <a:solidFill>
                  <a:srgbClr val="FFFFFF"/>
                </a:solidFill>
                <a:ea typeface="Pretendard SemiBold"/>
              </a:rPr>
              <a:t>결과물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311400"/>
            <a:ext cx="16954500" cy="731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17200" y="2387600"/>
            <a:ext cx="6921500" cy="716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46200" y="8229600"/>
            <a:ext cx="749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46200" y="6908800"/>
            <a:ext cx="7493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46200" y="5575300"/>
            <a:ext cx="749300" cy="38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876800" y="79248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우측에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9300" y="7874000"/>
            <a:ext cx="27559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대상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Competitor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76800" y="66040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우측에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19300" y="6553200"/>
            <a:ext cx="27559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or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기회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상황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Company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76800" y="52705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우측에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19300" y="5219700"/>
            <a:ext cx="27559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고객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니즈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Customer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16500" y="4000500"/>
            <a:ext cx="1473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기여도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en-US" sz="2000" b="false" i="false" u="none" strike="noStrike" spc="-100">
                <a:solidFill>
                  <a:srgbClr val="2C993F"/>
                </a:solidFill>
                <a:latin typeface="Pretendard Light"/>
              </a:rPr>
              <a:t>l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80%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89100" y="4000500"/>
            <a:ext cx="3073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기간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en-US" sz="2000" b="false" i="false" u="none" strike="noStrike" spc="-100">
                <a:solidFill>
                  <a:srgbClr val="2C993F"/>
                </a:solidFill>
                <a:latin typeface="Pretendard Light"/>
              </a:rPr>
              <a:t>l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2080.00.00 - 00.00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9100" y="3149600"/>
            <a:ext cx="89027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업무를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통해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얻은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SemiBold"/>
              </a:rPr>
              <a:t>인사이트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55700" y="952500"/>
            <a:ext cx="3187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Medium"/>
              </a:rPr>
              <a:t>KIM MIRI</a:t>
            </a:r>
          </a:p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Light"/>
              </a:rPr>
              <a:t>/ EXPERIENCE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4600" y="876300"/>
            <a:ext cx="350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100">
                <a:solidFill>
                  <a:srgbClr val="FFFFFF"/>
                </a:solidFill>
                <a:ea typeface="Pretendard SemiBold"/>
              </a:rPr>
              <a:t>경험</a:t>
            </a:r>
            <a:r>
              <a:rPr lang="en-US" sz="4800" b="false" i="false" u="none" strike="noStrike" spc="100">
                <a:solidFill>
                  <a:srgbClr val="FFFFFF"/>
                </a:solidFill>
                <a:latin typeface="Pretendard SemiBold"/>
              </a:rPr>
              <a:t> 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127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8978900" y="-12700"/>
            <a:ext cx="10312400" cy="1029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-990600" y="-12700"/>
            <a:ext cx="10312400" cy="10299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2311400"/>
            <a:ext cx="16954500" cy="731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60400"/>
            <a:ext cx="169545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7747000"/>
            <a:ext cx="16802100" cy="180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00200" y="8331200"/>
            <a:ext cx="2286000" cy="64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36400" y="8331200"/>
            <a:ext cx="2286000" cy="64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59900" y="8331200"/>
            <a:ext cx="2286000" cy="64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46200" y="6464300"/>
            <a:ext cx="7493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46200" y="5041900"/>
            <a:ext cx="7493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46200" y="3632200"/>
            <a:ext cx="7493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01300" y="3175000"/>
            <a:ext cx="6197600" cy="3810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541500" y="8445500"/>
            <a:ext cx="18161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2C993F"/>
                </a:solidFill>
                <a:latin typeface="Pretendard SemiBold"/>
              </a:rPr>
              <a:t>Keyword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5000" y="8445500"/>
            <a:ext cx="18288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2C993F"/>
                </a:solidFill>
                <a:latin typeface="Pretendard SemiBold"/>
              </a:rPr>
              <a:t>Keyword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28200" y="8445500"/>
            <a:ext cx="1549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2C993F"/>
                </a:solidFill>
                <a:latin typeface="Pretendard SemiBold"/>
              </a:rPr>
              <a:t>Keyword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1800" y="8242300"/>
            <a:ext cx="67056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요약하여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써주세요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경험에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KPI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간략하게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풀어주세요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41900" y="61595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우측에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19300" y="6108700"/>
            <a:ext cx="3441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의사소통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협상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Promotion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41900" y="47371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우측에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19300" y="4686300"/>
            <a:ext cx="3441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생산성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증가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41900" y="3327400"/>
            <a:ext cx="46228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경험한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우측에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넣어주세요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19300" y="3276600"/>
            <a:ext cx="3441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문제해결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액션</a:t>
            </a:r>
          </a:p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2C993F"/>
                </a:solidFill>
                <a:latin typeface="Pretendard Regular"/>
              </a:rPr>
              <a:t>Product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85600" y="7035800"/>
            <a:ext cx="3429000" cy="254000"/>
          </a:xfrm>
          <a:prstGeom prst="rect">
            <a:avLst/>
          </a:prstGeom>
          <a:effectLst>
            <a:outerShdw dir="2700000" dist="8890" blurRad="41487">
              <a:srgbClr val="000000">
                <a:alpha val="30000"/>
              </a:srgbClr>
            </a:outerShdw>
          </a:effectLst>
        </p:spPr>
        <p:txBody>
          <a:bodyPr anchor="t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*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페이지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내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인물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사진은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 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샘플이미지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ea typeface="Pretendard Light"/>
              </a:rPr>
              <a:t>입니다</a:t>
            </a:r>
            <a:r>
              <a:rPr lang="en-US" sz="1400" b="false" i="false" u="none" strike="noStrike">
                <a:solidFill>
                  <a:srgbClr val="2C993F"/>
                </a:solidFill>
                <a:highlight>
                  <a:srgbClr val="FFFFFF"/>
                </a:highlight>
                <a:latin typeface="Pretendard Light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55700" y="952500"/>
            <a:ext cx="3187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Medium"/>
              </a:rPr>
              <a:t>KIM MIRI</a:t>
            </a:r>
          </a:p>
          <a:p>
            <a:pPr algn="r" lvl="0">
              <a:lnSpc>
                <a:spcPct val="112050"/>
              </a:lnSpc>
            </a:pPr>
            <a:r>
              <a:rPr lang="en-US" sz="2000" b="false" i="false" u="none" strike="noStrike" spc="300">
                <a:solidFill>
                  <a:srgbClr val="FFFFFF"/>
                </a:solidFill>
                <a:latin typeface="Pretendard Light"/>
              </a:rPr>
              <a:t>/ PERFORMANCE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4600" y="876300"/>
            <a:ext cx="350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 spc="100">
                <a:solidFill>
                  <a:srgbClr val="FFFFFF"/>
                </a:solidFill>
                <a:ea typeface="Pretendard SemiBold"/>
              </a:rPr>
              <a:t>결과물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